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2" r:id="rId14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3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91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1737361"/>
            <a:ext cx="10590790" cy="3995497"/>
          </a:xfrm>
        </p:spPr>
        <p:txBody>
          <a:bodyPr anchor="b"/>
          <a:lstStyle>
            <a:lvl1pPr>
              <a:defRPr sz="8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1130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5760704"/>
            <a:ext cx="10590788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6" y="822960"/>
            <a:ext cx="10590790" cy="43687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7" y="6440790"/>
            <a:ext cx="10590787" cy="592454"/>
          </a:xfrm>
        </p:spPr>
        <p:txBody>
          <a:bodyPr>
            <a:normAutofit/>
          </a:bodyPr>
          <a:lstStyle>
            <a:lvl1pPr marL="0" indent="0">
              <a:buNone/>
              <a:defRPr sz="144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3167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737360"/>
            <a:ext cx="10590791" cy="2377440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10590791" cy="283464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73142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762" y="1737360"/>
            <a:ext cx="9599178" cy="2788049"/>
          </a:xfrm>
        </p:spPr>
        <p:txBody>
          <a:bodyPr/>
          <a:lstStyle>
            <a:lvl1pPr>
              <a:defRPr sz="57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316481" y="4525409"/>
            <a:ext cx="8735579" cy="41060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5220788"/>
            <a:ext cx="10590791" cy="201168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77954" y="1165504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96588" y="3136545"/>
            <a:ext cx="962294" cy="2345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464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974549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749041"/>
            <a:ext cx="10590792" cy="198381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732857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1893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9537" y="2377440"/>
            <a:ext cx="353623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782956" y="3200400"/>
            <a:ext cx="3512820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0392" y="2377440"/>
            <a:ext cx="3523489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647727" y="3200400"/>
            <a:ext cx="3536153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2377440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49640" y="3200400"/>
            <a:ext cx="3518536" cy="4307206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16452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956" y="5101139"/>
            <a:ext cx="352806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82956" y="2651760"/>
            <a:ext cx="352806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782956" y="5792654"/>
            <a:ext cx="3528060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7251" y="5101139"/>
            <a:ext cx="3516630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667249" y="2651760"/>
            <a:ext cx="3516630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665627" y="5792653"/>
            <a:ext cx="3521287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49640" y="5101139"/>
            <a:ext cx="351853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49639" y="2651760"/>
            <a:ext cx="3518536" cy="1828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49491" y="5792650"/>
            <a:ext cx="3523196" cy="791027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4471370" y="2560320"/>
            <a:ext cx="0" cy="47548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54672" y="2560320"/>
            <a:ext cx="0" cy="4760258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32312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27086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65055" y="516256"/>
            <a:ext cx="2103121" cy="699135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2956" y="1064897"/>
            <a:ext cx="8907779" cy="64427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32463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195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76328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8" y="3434080"/>
            <a:ext cx="10590788" cy="2298776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5732857"/>
            <a:ext cx="10590790" cy="1032480"/>
          </a:xfrm>
        </p:spPr>
        <p:txBody>
          <a:bodyPr anchor="t"/>
          <a:lstStyle>
            <a:lvl1pPr marL="0" indent="0" algn="l">
              <a:buNone/>
              <a:defRPr sz="24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64743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23975" y="2472690"/>
            <a:ext cx="5275607" cy="503491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5392" y="2467311"/>
            <a:ext cx="5275609" cy="5040294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37926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286000"/>
            <a:ext cx="527560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2397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5395" y="2286000"/>
            <a:ext cx="5275607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5395" y="3017520"/>
            <a:ext cx="5275607" cy="4490086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97969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84082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19934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4" y="1737360"/>
            <a:ext cx="4081277" cy="173736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1540" y="1737360"/>
            <a:ext cx="6235196" cy="548640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4" y="3755137"/>
            <a:ext cx="4081276" cy="3474719"/>
          </a:xfrm>
        </p:spPr>
        <p:txBody>
          <a:bodyPr/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52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4689" y="2225030"/>
            <a:ext cx="6111487" cy="188977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39455" y="1371600"/>
            <a:ext cx="3840480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389120"/>
            <a:ext cx="6101975" cy="1645920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13374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3203623"/>
            <a:ext cx="4844414" cy="50259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3470817"/>
            <a:ext cx="1826894" cy="2838544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0330814" y="2011680"/>
            <a:ext cx="3383280" cy="33832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9599295" y="1"/>
            <a:ext cx="1924064" cy="13696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0327054" y="7315200"/>
            <a:ext cx="1192481" cy="9144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5334" y="543262"/>
            <a:ext cx="11285668" cy="16806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3975" y="2463502"/>
            <a:ext cx="10735849" cy="503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2186767" y="2148842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0741888" y="3870357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32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4795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504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6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92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0072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1026" name="Picture 2" descr="Get started with WebRTC | Articles | web.dev">
            <a:extLst>
              <a:ext uri="{FF2B5EF4-FFF2-40B4-BE49-F238E27FC236}">
                <a16:creationId xmlns:a16="http://schemas.microsoft.com/office/drawing/2014/main" id="{6E8EE2FD-E444-362F-EFB5-AB622D2BB4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523" y="2293739"/>
            <a:ext cx="6366932" cy="358139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1"/>
          <p:cNvSpPr/>
          <p:nvPr/>
        </p:nvSpPr>
        <p:spPr>
          <a:xfrm>
            <a:off x="833199" y="2084784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WebRTC Working and Explained</a:t>
            </a:r>
            <a:endParaRPr lang="en-US" sz="5249" dirty="0"/>
          </a:p>
        </p:txBody>
      </p:sp>
      <p:sp>
        <p:nvSpPr>
          <p:cNvPr id="8" name="Text 4"/>
          <p:cNvSpPr/>
          <p:nvPr/>
        </p:nvSpPr>
        <p:spPr>
          <a:xfrm>
            <a:off x="904161" y="5767507"/>
            <a:ext cx="213360" cy="3657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80"/>
              </a:lnSpc>
              <a:buNone/>
            </a:pPr>
            <a:endParaRPr lang="en-US" sz="1152" dirty="0"/>
          </a:p>
        </p:txBody>
      </p:sp>
      <p:sp>
        <p:nvSpPr>
          <p:cNvPr id="6" name="Text 2"/>
          <p:cNvSpPr/>
          <p:nvPr/>
        </p:nvSpPr>
        <p:spPr>
          <a:xfrm>
            <a:off x="833199" y="4084439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is a powerful open-source technology that enables real-time communication directly between web browsers, facilitating seamless video conferences, voice calls, and data sharing. In this presentation, we will explore the inner workings of WebRTC and its various components.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106806-2F74-34AC-08AF-82F385E15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88" y="86683"/>
            <a:ext cx="14021922" cy="7943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19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479115-654B-8C6F-C1C2-CC820E1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20" y="200886"/>
            <a:ext cx="13883559" cy="793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95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3-11-04 11-53-58">
            <a:hlinkClick r:id="" action="ppaction://media"/>
            <a:extLst>
              <a:ext uri="{FF2B5EF4-FFF2-40B4-BE49-F238E27FC236}">
                <a16:creationId xmlns:a16="http://schemas.microsoft.com/office/drawing/2014/main" id="{62D54541-D757-6E23-687C-BB470C18FB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73621"/>
          <a:stretch/>
        </p:blipFill>
        <p:spPr>
          <a:xfrm>
            <a:off x="2340429" y="370490"/>
            <a:ext cx="3216166" cy="685800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7EDE02C-F56A-C68A-3697-C85BCBE518EC}"/>
              </a:ext>
            </a:extLst>
          </p:cNvPr>
          <p:cNvSpPr/>
          <p:nvPr/>
        </p:nvSpPr>
        <p:spPr>
          <a:xfrm>
            <a:off x="7021286" y="1611086"/>
            <a:ext cx="6531428" cy="3450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rial Black" panose="020B0A04020102020204" pitchFamily="34" charset="0"/>
              </a:rPr>
              <a:t>Mobile Version of Our Project </a:t>
            </a:r>
            <a:endParaRPr lang="en-IN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67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89012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391775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revolutionizes real-time communication on the web by providing developers with a powerful, standardized, and cross-browser API. Its low latency, easy integration, and broad compatibility make it an ideal choice for a wide range of applications.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051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6830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17219" y="3440311"/>
            <a:ext cx="4292918" cy="6706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82"/>
              </a:lnSpc>
              <a:buNone/>
            </a:pPr>
            <a:r>
              <a:rPr lang="en-US" sz="4225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What is WebRTC?</a:t>
            </a:r>
            <a:endParaRPr lang="en-US" sz="4225" dirty="0"/>
          </a:p>
        </p:txBody>
      </p:sp>
      <p:sp>
        <p:nvSpPr>
          <p:cNvPr id="6" name="Shape 2"/>
          <p:cNvSpPr/>
          <p:nvPr/>
        </p:nvSpPr>
        <p:spPr>
          <a:xfrm>
            <a:off x="2517219" y="4432934"/>
            <a:ext cx="3055620" cy="3323699"/>
          </a:xfrm>
          <a:prstGeom prst="roundRect">
            <a:avLst>
              <a:gd name="adj" fmla="val 4237"/>
            </a:avLst>
          </a:prstGeom>
          <a:solidFill>
            <a:srgbClr val="FFE0E0"/>
          </a:solidFill>
          <a:ln/>
        </p:spPr>
      </p:sp>
      <p:sp>
        <p:nvSpPr>
          <p:cNvPr id="7" name="Text 3"/>
          <p:cNvSpPr/>
          <p:nvPr/>
        </p:nvSpPr>
        <p:spPr>
          <a:xfrm>
            <a:off x="2731770" y="4647486"/>
            <a:ext cx="2626519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211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Real-time Communication</a:t>
            </a:r>
            <a:endParaRPr lang="en-US" sz="2113" dirty="0"/>
          </a:p>
        </p:txBody>
      </p:sp>
      <p:sp>
        <p:nvSpPr>
          <p:cNvPr id="8" name="Text 4"/>
          <p:cNvSpPr/>
          <p:nvPr/>
        </p:nvSpPr>
        <p:spPr>
          <a:xfrm>
            <a:off x="2731770" y="5532834"/>
            <a:ext cx="2626519" cy="17168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4"/>
              </a:lnSpc>
              <a:buNone/>
            </a:pPr>
            <a:r>
              <a:rPr lang="en-US" sz="169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enables instant communication between web browsers without the need for additional plugins or software installations.</a:t>
            </a:r>
            <a:endParaRPr lang="en-US" sz="1690" dirty="0"/>
          </a:p>
        </p:txBody>
      </p:sp>
      <p:sp>
        <p:nvSpPr>
          <p:cNvPr id="9" name="Shape 5"/>
          <p:cNvSpPr/>
          <p:nvPr/>
        </p:nvSpPr>
        <p:spPr>
          <a:xfrm>
            <a:off x="5787390" y="4432935"/>
            <a:ext cx="3055620" cy="3323698"/>
          </a:xfrm>
          <a:prstGeom prst="roundRect">
            <a:avLst>
              <a:gd name="adj" fmla="val 4237"/>
            </a:avLst>
          </a:prstGeom>
          <a:solidFill>
            <a:srgbClr val="FFE0E0"/>
          </a:solidFill>
          <a:ln/>
        </p:spPr>
      </p:sp>
      <p:sp>
        <p:nvSpPr>
          <p:cNvPr id="10" name="Text 6"/>
          <p:cNvSpPr/>
          <p:nvPr/>
        </p:nvSpPr>
        <p:spPr>
          <a:xfrm>
            <a:off x="6001941" y="4647486"/>
            <a:ext cx="2626519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211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Peer-to-Peer Connections</a:t>
            </a:r>
            <a:endParaRPr lang="en-US" sz="2113" dirty="0"/>
          </a:p>
        </p:txBody>
      </p:sp>
      <p:sp>
        <p:nvSpPr>
          <p:cNvPr id="11" name="Text 7"/>
          <p:cNvSpPr/>
          <p:nvPr/>
        </p:nvSpPr>
        <p:spPr>
          <a:xfrm>
            <a:off x="6001941" y="5532834"/>
            <a:ext cx="2626519" cy="17168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4"/>
              </a:lnSpc>
              <a:buNone/>
            </a:pPr>
            <a:r>
              <a:rPr lang="en-US" sz="169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establishes direct connections between browsers, allowing for efficient data transfer and low-latency communication.</a:t>
            </a:r>
            <a:endParaRPr lang="en-US" sz="1690" dirty="0"/>
          </a:p>
        </p:txBody>
      </p:sp>
      <p:sp>
        <p:nvSpPr>
          <p:cNvPr id="12" name="Shape 8"/>
          <p:cNvSpPr/>
          <p:nvPr/>
        </p:nvSpPr>
        <p:spPr>
          <a:xfrm>
            <a:off x="9057561" y="4432935"/>
            <a:ext cx="3055620" cy="3323698"/>
          </a:xfrm>
          <a:prstGeom prst="roundRect">
            <a:avLst>
              <a:gd name="adj" fmla="val 4237"/>
            </a:avLst>
          </a:prstGeom>
          <a:solidFill>
            <a:srgbClr val="FFE0E0"/>
          </a:solidFill>
          <a:ln/>
        </p:spPr>
      </p:sp>
      <p:sp>
        <p:nvSpPr>
          <p:cNvPr id="13" name="Text 9"/>
          <p:cNvSpPr/>
          <p:nvPr/>
        </p:nvSpPr>
        <p:spPr>
          <a:xfrm>
            <a:off x="9272111" y="4647486"/>
            <a:ext cx="2146459" cy="3353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2113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Media Streaming</a:t>
            </a:r>
            <a:endParaRPr lang="en-US" sz="2113" dirty="0"/>
          </a:p>
        </p:txBody>
      </p:sp>
      <p:sp>
        <p:nvSpPr>
          <p:cNvPr id="14" name="Text 10"/>
          <p:cNvSpPr/>
          <p:nvPr/>
        </p:nvSpPr>
        <p:spPr>
          <a:xfrm>
            <a:off x="9272111" y="5197435"/>
            <a:ext cx="2626519" cy="20602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4"/>
              </a:lnSpc>
              <a:buNone/>
            </a:pPr>
            <a:r>
              <a:rPr lang="en-US" sz="169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supports high-quality audio and video streaming, making it ideal for applications such as video conferencing and live streaming.</a:t>
            </a:r>
            <a:endParaRPr lang="en-US" sz="169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796177"/>
            <a:ext cx="61798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Components of WebRTC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348389" y="304597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WebRTC API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348389" y="3684627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WebRTC API provides JavaScript functions and interfaces for developers to implement real-time communication features in web applications.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04597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MediaStream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847398" y="3684627"/>
            <a:ext cx="2949416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MediaStream API allows access to audio and video streams from local devices, enabling real-time media capture and playback.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346406" y="3045976"/>
            <a:ext cx="2949416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RTCPeerConnection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9346406" y="4101108"/>
            <a:ext cx="2949416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RTCPeerConnection API establishes and manages peer-to-peer connections, enabling secure and efficient data transfer between browsers.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712589"/>
            <a:ext cx="4968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Working of WebRTC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7" name="Shape 3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8" name="Shape 4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9" name="Text 5"/>
          <p:cNvSpPr/>
          <p:nvPr/>
        </p:nvSpPr>
        <p:spPr>
          <a:xfrm>
            <a:off x="4770656" y="1955483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6046113" y="1962388"/>
            <a:ext cx="27432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Accessing Local Media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captures audio and video streams from local devices, such as cameras and microphones, using the MediaStream API.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3" name="Shape 9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4" name="Text 10"/>
          <p:cNvSpPr/>
          <p:nvPr/>
        </p:nvSpPr>
        <p:spPr>
          <a:xfrm>
            <a:off x="4732556" y="3955137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6046113" y="3962043"/>
            <a:ext cx="35890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Establishing Peer Connection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RTCPeerConnection API creates a direct connection between browsers, enabling real-time communication without the need for intermediaries.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FFE0E0"/>
          </a:solidFill>
          <a:ln/>
        </p:spPr>
      </p:sp>
      <p:sp>
        <p:nvSpPr>
          <p:cNvPr id="18" name="Shape 14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9" name="Text 15"/>
          <p:cNvSpPr/>
          <p:nvPr/>
        </p:nvSpPr>
        <p:spPr>
          <a:xfrm>
            <a:off x="4724936" y="5954792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6046113" y="5961698"/>
            <a:ext cx="25679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Secure Data Transfer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uses encryption and authentication mechanisms to ensure the privacy and integrity of data transmitted between browsers.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1"/>
          <p:cNvSpPr/>
          <p:nvPr/>
        </p:nvSpPr>
        <p:spPr>
          <a:xfrm>
            <a:off x="2348389" y="1101209"/>
            <a:ext cx="72085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Signaling Process in WebRTC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8389" y="2239923"/>
            <a:ext cx="3088958" cy="190904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348389" y="4426625"/>
            <a:ext cx="29108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Offer/Answer Exchange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348389" y="4995982"/>
            <a:ext cx="30889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Browsers exchange offer and answer messages to negotiate the parameters of the connection, such as codecs and network addresses.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0602" y="2239923"/>
            <a:ext cx="3088958" cy="190904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770602" y="442662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Signaling Channel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70602" y="4995982"/>
            <a:ext cx="308895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signaling channel facilitates the exchange of signaling data between browsers, often utilizing a signaling server or a WebSocket connection.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2816" y="2239923"/>
            <a:ext cx="3089077" cy="190916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192816" y="4426744"/>
            <a:ext cx="308907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Session Description Protocol (SDP)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192816" y="5343287"/>
            <a:ext cx="308907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SDP is a standardized format used to describe the media capabilities and network details required for establishing WebRTC connections.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3513892"/>
            <a:ext cx="73152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Advantages of using WebRTC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348389" y="471511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7" name="Text 3"/>
          <p:cNvSpPr/>
          <p:nvPr/>
        </p:nvSpPr>
        <p:spPr>
          <a:xfrm>
            <a:off x="2544961" y="4756785"/>
            <a:ext cx="1066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3070503" y="47914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Compatibility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3070503" y="5360789"/>
            <a:ext cx="24409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WebRTC is supported by major web browsers, including Chrome, Firefox, Safari, and Edge, ensuring broad compatibility for users.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733574" y="471511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1" name="Text 7"/>
          <p:cNvSpPr/>
          <p:nvPr/>
        </p:nvSpPr>
        <p:spPr>
          <a:xfrm>
            <a:off x="5892046" y="4756785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6455688" y="47914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Low Latency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6455688" y="5360789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Direct peer-to-peer connections minimize latency, resulting in real-time communication with minimal delays.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118759" y="471511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FFE0E0"/>
          </a:solidFill>
          <a:ln/>
        </p:spPr>
      </p:sp>
      <p:sp>
        <p:nvSpPr>
          <p:cNvPr id="15" name="Text 11"/>
          <p:cNvSpPr/>
          <p:nvPr/>
        </p:nvSpPr>
        <p:spPr>
          <a:xfrm>
            <a:off x="9269611" y="4756785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9840873" y="47914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Cost-effective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9840873" y="5360789"/>
            <a:ext cx="244090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Eliminating the need for additional software or plugins reduces costs for both developers and end-users.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3000" r="-10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67B315B-BF95-F95E-723A-787E2504D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428" y="568496"/>
            <a:ext cx="7615565" cy="70926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79659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3000" r="-10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D82CCC-6833-6826-1243-9F193A2C6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64" y="191320"/>
            <a:ext cx="13972629" cy="785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9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3000" r="-10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F66DBF-0CD4-CB8C-7AA2-716B6E0A1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17" y="201831"/>
            <a:ext cx="13991314" cy="787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7022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27</TotalTime>
  <Words>449</Words>
  <Application>Microsoft Office PowerPoint</Application>
  <PresentationFormat>Custom</PresentationFormat>
  <Paragraphs>53</Paragraphs>
  <Slides>13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Calibri</vt:lpstr>
      <vt:lpstr>Century Gothic</vt:lpstr>
      <vt:lpstr>Red Hat Text</vt:lpstr>
      <vt:lpstr>Roboto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Prateek Kumar Singh</cp:lastModifiedBy>
  <cp:revision>5</cp:revision>
  <dcterms:created xsi:type="dcterms:W3CDTF">2023-11-04T06:03:14Z</dcterms:created>
  <dcterms:modified xsi:type="dcterms:W3CDTF">2023-12-31T16:35:21Z</dcterms:modified>
</cp:coreProperties>
</file>